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8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C1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4BC8-7B94-4EC6-AC91-CAF757C7C876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EB9E-66C3-45FE-A515-D0B63A93D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4BC8-7B94-4EC6-AC91-CAF757C7C876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EB9E-66C3-45FE-A515-D0B63A93D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4BC8-7B94-4EC6-AC91-CAF757C7C876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EB9E-66C3-45FE-A515-D0B63A93D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4BC8-7B94-4EC6-AC91-CAF757C7C876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EB9E-66C3-45FE-A515-D0B63A93D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4BC8-7B94-4EC6-AC91-CAF757C7C876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EB9E-66C3-45FE-A515-D0B63A93D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4BC8-7B94-4EC6-AC91-CAF757C7C876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EB9E-66C3-45FE-A515-D0B63A93D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4BC8-7B94-4EC6-AC91-CAF757C7C876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EB9E-66C3-45FE-A515-D0B63A93D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4BC8-7B94-4EC6-AC91-CAF757C7C876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EB9E-66C3-45FE-A515-D0B63A93D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4BC8-7B94-4EC6-AC91-CAF757C7C876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EB9E-66C3-45FE-A515-D0B63A93D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4BC8-7B94-4EC6-AC91-CAF757C7C876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EB9E-66C3-45FE-A515-D0B63A93D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4BC8-7B94-4EC6-AC91-CAF757C7C876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EB9E-66C3-45FE-A515-D0B63A93D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14BC8-7B94-4EC6-AC91-CAF757C7C876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5EB9E-66C3-45FE-A515-D0B63A93D1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scoric\Desktop\pri 5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954503" y="0"/>
            <a:ext cx="2189497" cy="504056"/>
          </a:xfrm>
          <a:prstGeom prst="rect">
            <a:avLst/>
          </a:prstGeom>
          <a:noFill/>
        </p:spPr>
      </p:pic>
      <p:pic>
        <p:nvPicPr>
          <p:cNvPr id="8" name="Picture 7" descr="samo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91582"/>
            <a:ext cx="500034" cy="4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e.kahoot.it/share/organizmi-su-prilagoeni-razlicitim-zivotnim-uvjetima-2/3e7ffd91-288a-4ae9-9d7e-e7e1f42c6a5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003232" cy="1923696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ORGANIZMI SU PRILAGOĐENI</a:t>
            </a:r>
            <a:b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RAZLIČITIM ŽIVOTNIM UVJETIMA</a:t>
            </a:r>
            <a:b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2. dio</a:t>
            </a:r>
            <a:endParaRPr lang="en-US" b="1" dirty="0">
              <a:solidFill>
                <a:srgbClr val="51C1A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5688632" cy="37829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0272" y="2924944"/>
            <a:ext cx="1008112" cy="96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2160" y="4077072"/>
            <a:ext cx="3024336" cy="267765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ISTRAŽI:</a:t>
            </a:r>
          </a:p>
          <a:p>
            <a:r>
              <a:rPr lang="hr-HR" sz="2400" dirty="0" smtClean="0"/>
              <a:t>- Kako se antarktička ledena riba prilagodila uvjetima staništa?</a:t>
            </a:r>
          </a:p>
          <a:p>
            <a:r>
              <a:rPr lang="hr-HR" sz="2400" dirty="0" smtClean="0"/>
              <a:t>- Kako se polarni medvjed prilagodio staništu na kojem živi?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1600" t="10080" b="12642"/>
          <a:stretch>
            <a:fillRect/>
          </a:stretch>
        </p:blipFill>
        <p:spPr bwMode="auto">
          <a:xfrm>
            <a:off x="107504" y="116632"/>
            <a:ext cx="5625083" cy="396044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 l="7363" r="4274" b="3174"/>
          <a:stretch>
            <a:fillRect/>
          </a:stretch>
        </p:blipFill>
        <p:spPr bwMode="auto">
          <a:xfrm>
            <a:off x="1619672" y="620688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6912768" cy="473524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49249" y="692696"/>
            <a:ext cx="5147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hlinkClick r:id="rId4"/>
              </a:rPr>
              <a:t>KVIZ: PROVJERI ZNANJE</a:t>
            </a:r>
            <a:endParaRPr lang="hr-H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620688"/>
            <a:ext cx="6732240" cy="1206466"/>
          </a:xfrm>
        </p:spPr>
        <p:txBody>
          <a:bodyPr>
            <a:noAutofit/>
          </a:bodyPr>
          <a:lstStyle/>
          <a:p>
            <a:r>
              <a:rPr lang="hr-HR" dirty="0" smtClean="0"/>
              <a:t>tijekom zemljine prošlosti</a:t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b="1" dirty="0" smtClean="0">
                <a:solidFill>
                  <a:srgbClr val="51C1A6"/>
                </a:solidFill>
              </a:rPr>
              <a:t>životni uvjeti</a:t>
            </a:r>
            <a:r>
              <a:rPr lang="hr-HR" b="1" dirty="0" smtClean="0"/>
              <a:t> </a:t>
            </a:r>
            <a:r>
              <a:rPr lang="hr-HR" dirty="0" smtClean="0"/>
              <a:t>su se mijenjali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2212959" cy="3305607"/>
          </a:xfrm>
          <a:prstGeom prst="rect">
            <a:avLst/>
          </a:prstGeom>
          <a:noFill/>
          <a:ln w="38100">
            <a:solidFill>
              <a:srgbClr val="51C1A6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509120"/>
            <a:ext cx="2798325" cy="2214578"/>
          </a:xfrm>
          <a:prstGeom prst="rect">
            <a:avLst/>
          </a:prstGeom>
          <a:noFill/>
          <a:ln w="38100">
            <a:solidFill>
              <a:srgbClr val="51C1A6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509120"/>
            <a:ext cx="3143272" cy="2227438"/>
          </a:xfrm>
          <a:prstGeom prst="rect">
            <a:avLst/>
          </a:prstGeom>
          <a:noFill/>
          <a:ln w="38100">
            <a:solidFill>
              <a:srgbClr val="51C1A6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988840"/>
            <a:ext cx="3357554" cy="2236970"/>
          </a:xfrm>
          <a:prstGeom prst="rect">
            <a:avLst/>
          </a:prstGeom>
          <a:noFill/>
          <a:ln w="38100">
            <a:solidFill>
              <a:srgbClr val="51C1A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4704"/>
            <a:ext cx="91440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700" dirty="0" smtClean="0"/>
              <a:t>- prva živa bića razvila su se u </a:t>
            </a:r>
            <a:r>
              <a:rPr lang="hr-HR" sz="2700" b="1" dirty="0" smtClean="0"/>
              <a:t>vodi</a:t>
            </a:r>
            <a:endParaRPr lang="hr-HR" sz="2700" dirty="0" smtClean="0"/>
          </a:p>
          <a:p>
            <a:r>
              <a:rPr lang="hr-HR" sz="2700" dirty="0" smtClean="0"/>
              <a:t>- prvi organizmi su se mijenjali i razvijali → brojni novi </a:t>
            </a:r>
            <a:r>
              <a:rPr lang="hr-HR" sz="2700" b="1" dirty="0" smtClean="0"/>
              <a:t>organizmi</a:t>
            </a:r>
          </a:p>
          <a:p>
            <a:r>
              <a:rPr lang="hr-HR" sz="2700" dirty="0" smtClean="0"/>
              <a:t>- povoljni uvjeti na kopnu → </a:t>
            </a:r>
            <a:r>
              <a:rPr lang="hr-HR" sz="2700" b="1" dirty="0" smtClean="0"/>
              <a:t>živa bića </a:t>
            </a:r>
            <a:r>
              <a:rPr lang="hr-HR" sz="2700" dirty="0" smtClean="0"/>
              <a:t>iz vode izlaze na kopno</a:t>
            </a:r>
          </a:p>
          <a:p>
            <a:r>
              <a:rPr lang="hr-HR" sz="2700" dirty="0" smtClean="0"/>
              <a:t>- </a:t>
            </a:r>
            <a:r>
              <a:rPr lang="hr-HR" sz="2700" b="1" dirty="0" smtClean="0"/>
              <a:t>prilagodba </a:t>
            </a:r>
            <a:r>
              <a:rPr lang="hr-HR" sz="2700" dirty="0" smtClean="0"/>
              <a:t>novim životnim uvjetima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96952"/>
            <a:ext cx="3816424" cy="301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456384" cy="234356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500166" y="4929198"/>
            <a:ext cx="571504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hr-HR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344195" cy="4320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3568" y="836712"/>
            <a:ext cx="7704856" cy="46166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- </a:t>
            </a:r>
            <a:r>
              <a:rPr lang="hr-HR" sz="2400" b="1" dirty="0" smtClean="0"/>
              <a:t>biljke</a:t>
            </a:r>
            <a:r>
              <a:rPr lang="hr-HR" sz="2400" dirty="0" smtClean="0"/>
              <a:t> razvijaju korijen, čvršću stabljiku i listove s pokožicom</a:t>
            </a: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84784"/>
            <a:ext cx="2612081" cy="4320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636912"/>
            <a:ext cx="2583168" cy="193737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620688"/>
            <a:ext cx="871296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hr-HR" sz="2400" dirty="0" smtClean="0"/>
              <a:t> mijenjanjem </a:t>
            </a:r>
            <a:r>
              <a:rPr lang="hr-HR" sz="2400" b="1" dirty="0" smtClean="0"/>
              <a:t>životnih uvjeta </a:t>
            </a:r>
            <a:r>
              <a:rPr lang="hr-HR" sz="2400" dirty="0" smtClean="0"/>
              <a:t>na Zemlji, živa bića stalno su se trebala </a:t>
            </a:r>
            <a:r>
              <a:rPr lang="hr-HR" sz="2400" b="1" dirty="0" smtClean="0"/>
              <a:t>prilagođavati</a:t>
            </a:r>
            <a:r>
              <a:rPr lang="hr-HR" sz="2400" dirty="0" smtClean="0"/>
              <a:t> da bi </a:t>
            </a:r>
            <a:r>
              <a:rPr lang="hr-HR" sz="2400" b="1" dirty="0" smtClean="0"/>
              <a:t>opstala</a:t>
            </a:r>
            <a:endParaRPr lang="hr-HR" sz="2400" dirty="0" smtClean="0"/>
          </a:p>
          <a:p>
            <a:pPr>
              <a:buFontTx/>
              <a:buChar char="-"/>
            </a:pPr>
            <a:r>
              <a:rPr lang="hr-HR" sz="2400" dirty="0" smtClean="0"/>
              <a:t> oni organizmi koji se nisu uspjeli prilagoditi, </a:t>
            </a:r>
            <a:r>
              <a:rPr lang="hr-HR" sz="2400" b="1" dirty="0" smtClean="0"/>
              <a:t>izumrli</a:t>
            </a:r>
            <a:r>
              <a:rPr lang="hr-HR" sz="2400" dirty="0" smtClean="0"/>
              <a:t> su</a:t>
            </a:r>
            <a:endParaRPr lang="en-US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272808" cy="475859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5786446" cy="706090"/>
          </a:xfrm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rgbClr val="51C1A6"/>
                </a:solidFill>
              </a:rPr>
              <a:t>PRILAGODBE STANIŠTU</a:t>
            </a:r>
            <a:endParaRPr lang="en-US" b="1" dirty="0">
              <a:solidFill>
                <a:srgbClr val="51C1A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1239143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chemeClr val="accent3">
                    <a:lumMod val="75000"/>
                  </a:schemeClr>
                </a:solidFill>
              </a:rPr>
              <a:t>BOJA TIJELA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6021288"/>
            <a:ext cx="655699" cy="62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55776" y="6021288"/>
            <a:ext cx="4392488" cy="646331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ISTRAŽI: </a:t>
            </a:r>
          </a:p>
          <a:p>
            <a:r>
              <a:rPr lang="hr-HR" dirty="0" smtClean="0"/>
              <a:t>Zašto ribe imaju svijetli trbuh, a tamna leđa?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96952"/>
            <a:ext cx="2520280" cy="1675986"/>
          </a:xfrm>
          <a:prstGeom prst="rect">
            <a:avLst/>
          </a:prstGeom>
          <a:noFill/>
          <a:ln w="12700">
            <a:solidFill>
              <a:srgbClr val="51C1A6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32" y="2780928"/>
            <a:ext cx="3286148" cy="2189396"/>
          </a:xfrm>
          <a:prstGeom prst="rect">
            <a:avLst/>
          </a:prstGeom>
          <a:noFill/>
          <a:ln w="12700">
            <a:solidFill>
              <a:srgbClr val="51C1A6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132856"/>
            <a:ext cx="2373510" cy="3643338"/>
          </a:xfrm>
          <a:prstGeom prst="rect">
            <a:avLst/>
          </a:prstGeom>
          <a:noFill/>
          <a:ln w="19050">
            <a:solidFill>
              <a:srgbClr val="51C1A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44008" y="3429000"/>
            <a:ext cx="4338980" cy="2880000"/>
            <a:chOff x="5347385" y="4338000"/>
            <a:chExt cx="4338980" cy="2880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47385" y="4338000"/>
              <a:ext cx="4338980" cy="2880000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5400599" y="4355812"/>
              <a:ext cx="253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>
                  <a:solidFill>
                    <a:schemeClr val="bg1"/>
                  </a:solidFill>
                </a:rPr>
                <a:t>vretenasto tijelo dupina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11760" y="395372"/>
            <a:ext cx="4322810" cy="2889612"/>
            <a:chOff x="2483763" y="1124744"/>
            <a:chExt cx="4322810" cy="288961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3" y="1124744"/>
              <a:ext cx="4322810" cy="2880000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3275851" y="3645024"/>
              <a:ext cx="2662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/>
                <a:t>aerodinamično tijelo rode</a:t>
              </a:r>
              <a:endParaRPr lang="en-US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9168" y="3429000"/>
            <a:ext cx="4330824" cy="2880000"/>
            <a:chOff x="467544" y="3645024"/>
            <a:chExt cx="4330824" cy="288000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3645024"/>
              <a:ext cx="4330824" cy="2880000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2627784" y="3645024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>
                  <a:solidFill>
                    <a:schemeClr val="bg1"/>
                  </a:solidFill>
                </a:rPr>
                <a:t>plosnato tijelo raže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3568" y="1556792"/>
            <a:ext cx="147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chemeClr val="accent3">
                    <a:lumMod val="75000"/>
                  </a:schemeClr>
                </a:solidFill>
              </a:rPr>
              <a:t>GRAĐA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264" y="162008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200" b="1" dirty="0" smtClean="0">
                <a:solidFill>
                  <a:srgbClr val="9BBB59">
                    <a:lumMod val="75000"/>
                  </a:srgbClr>
                </a:solidFill>
              </a:rPr>
              <a:t>TIJELA</a:t>
            </a:r>
            <a:endParaRPr lang="en-US" sz="3200" b="1" dirty="0" smtClean="0">
              <a:solidFill>
                <a:srgbClr val="9BBB59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5" y="980728"/>
            <a:ext cx="3428571" cy="4680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96136" y="98072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>
                <a:solidFill>
                  <a:schemeClr val="bg1"/>
                </a:solidFill>
              </a:rPr>
              <a:t>pandže omogućuju vjeverici lakše kretanje po krošnjama drveća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5877272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79912" y="5805264"/>
            <a:ext cx="3888432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ISTRAŽI:</a:t>
            </a:r>
          </a:p>
          <a:p>
            <a:r>
              <a:rPr lang="hr-HR" dirty="0" smtClean="0"/>
              <a:t>Kako se kreću morske kornjače?</a:t>
            </a:r>
          </a:p>
          <a:p>
            <a:r>
              <a:rPr lang="hr-HR" dirty="0" smtClean="0"/>
              <a:t>Koja je uloga repa u kretanju vjeverice?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4971112" cy="3312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971600" y="47667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chemeClr val="accent3">
                    <a:lumMod val="75000"/>
                  </a:schemeClr>
                </a:solidFill>
              </a:rPr>
              <a:t>NAČIN KRETANJA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600400" cy="540177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3568" y="495336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</a:rPr>
              <a:t>oštrim kljunom sova s lakoćom lovi plijen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7152"/>
            <a:ext cx="4863037" cy="3240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88024" y="4941168"/>
            <a:ext cx="392242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ISTRAŽI:</a:t>
            </a:r>
          </a:p>
          <a:p>
            <a:r>
              <a:rPr lang="hr-HR" dirty="0" smtClean="0"/>
              <a:t>Koja je uloga zuba glodnjaka kod dabra?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4941168"/>
            <a:ext cx="67609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772157" y="188640"/>
            <a:ext cx="3383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r-HR" sz="3200" b="1" dirty="0" smtClean="0">
                <a:solidFill>
                  <a:srgbClr val="9BBB59">
                    <a:lumMod val="75000"/>
                  </a:srgbClr>
                </a:solidFill>
              </a:rPr>
              <a:t>NAČIN HRANJENJA</a:t>
            </a:r>
            <a:endParaRPr lang="en-US" sz="3200" b="1" dirty="0">
              <a:solidFill>
                <a:srgbClr val="9BBB59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184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ORGANIZMI SU PRILAGOĐENI RAZLIČITIM ŽIVOTNIM UVJETIMA 2. dio</vt:lpstr>
      <vt:lpstr>tijekom zemljine prošlosti  životni uvjeti su se mijenjali</vt:lpstr>
      <vt:lpstr>Slide 3</vt:lpstr>
      <vt:lpstr>Slide 4</vt:lpstr>
      <vt:lpstr>Slide 5</vt:lpstr>
      <vt:lpstr>PRILAGODBE STANIŠTU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ŽIVI SVIJET STALNO SE MIJENJA I PRILAGOĐAVA</dc:title>
  <dc:creator>Windows User</dc:creator>
  <cp:lastModifiedBy>sk-imahecic</cp:lastModifiedBy>
  <cp:revision>36</cp:revision>
  <dcterms:created xsi:type="dcterms:W3CDTF">2019-06-29T14:30:15Z</dcterms:created>
  <dcterms:modified xsi:type="dcterms:W3CDTF">2019-08-02T11:04:32Z</dcterms:modified>
</cp:coreProperties>
</file>